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 id="2147483690" r:id="rId2"/>
    <p:sldMasterId id="2147483726" r:id="rId3"/>
    <p:sldMasterId id="2147483744" r:id="rId4"/>
    <p:sldMasterId id="2147483762" r:id="rId5"/>
  </p:sldMasterIdLst>
  <p:sldIdLst>
    <p:sldId id="256" r:id="rId6"/>
    <p:sldId id="257" r:id="rId7"/>
    <p:sldId id="260" r:id="rId8"/>
    <p:sldId id="258" r:id="rId9"/>
    <p:sldId id="265" r:id="rId10"/>
    <p:sldId id="266" r:id="rId11"/>
    <p:sldId id="267" r:id="rId12"/>
    <p:sldId id="259" r:id="rId13"/>
    <p:sldId id="268" r:id="rId14"/>
    <p:sldId id="262" r:id="rId15"/>
    <p:sldId id="263" r:id="rId16"/>
    <p:sldId id="269" r:id="rId17"/>
    <p:sldId id="270" r:id="rId18"/>
    <p:sldId id="271" r:id="rId19"/>
    <p:sldId id="272" r:id="rId20"/>
    <p:sldId id="273" r:id="rId21"/>
    <p:sldId id="274" r:id="rId22"/>
    <p:sldId id="275" r:id="rId23"/>
    <p:sldId id="276" r:id="rId24"/>
    <p:sldId id="277" r:id="rId25"/>
    <p:sldId id="264" r:id="rId26"/>
    <p:sldId id="279" r:id="rId27"/>
    <p:sldId id="278" r:id="rId28"/>
    <p:sldId id="28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6134723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65132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62368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53809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004541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679794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015349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10018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556573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887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18640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1102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208477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24783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00700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2593851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538970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54613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56459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53777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00102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8644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7812927"/>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409318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156923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83035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459261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9279264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6456778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47497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06827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283759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8517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682860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3635567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0265729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8555176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279324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9892043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044967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0058454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193112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4084072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29298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846997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6659791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5081380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7199987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5646923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0326658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3714814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9087285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97015559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8872988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76050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6373041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797036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2969434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007304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5214557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2474116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924052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2766361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907345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638276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31273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4486632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1591639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7180971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5339075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043795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8295180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3291136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3936044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7843416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980338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70955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75891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59343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21" Type="http://schemas.openxmlformats.org/officeDocument/2006/relationships/image" Target="../media/image5.png"/><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image" Target="../media/image3.png"/><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theme" Target="../theme/theme4.xml"/><Relationship Id="rId3" Type="http://schemas.openxmlformats.org/officeDocument/2006/relationships/slideLayout" Target="../slideLayouts/slideLayout48.xml"/><Relationship Id="rId21" Type="http://schemas.openxmlformats.org/officeDocument/2006/relationships/image" Target="../media/image9.png"/><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image" Target="../media/image8.png"/><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19" Type="http://schemas.openxmlformats.org/officeDocument/2006/relationships/image" Target="../media/image7.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image" Target="../media/image10.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theme" Target="../theme/theme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971899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06807358"/>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67376560"/>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27553547"/>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6DFF08F-DC6B-4601-B491-B0F83F6DD2DA}" type="datetimeFigureOut">
              <a:rPr lang="en-US" smtClean="0"/>
              <a:pPr/>
              <a:t>1/29/2017</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4650336"/>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Smart grids</a:t>
            </a:r>
          </a:p>
        </p:txBody>
      </p:sp>
      <p:sp>
        <p:nvSpPr>
          <p:cNvPr id="3" name="Subtitle 2"/>
          <p:cNvSpPr>
            <a:spLocks noGrp="1"/>
          </p:cNvSpPr>
          <p:nvPr>
            <p:ph type="subTitle" idx="1"/>
          </p:nvPr>
        </p:nvSpPr>
        <p:spPr/>
        <p:txBody>
          <a:bodyPr/>
          <a:lstStyle/>
          <a:p>
            <a:r>
              <a:rPr lang="en-US" dirty="0"/>
              <a:t>Identifying and Resolving Major Problems within the Smart Grid System </a:t>
            </a:r>
          </a:p>
        </p:txBody>
      </p:sp>
      <p:sp>
        <p:nvSpPr>
          <p:cNvPr id="4" name="TextBox 3"/>
          <p:cNvSpPr txBox="1"/>
          <p:nvPr/>
        </p:nvSpPr>
        <p:spPr>
          <a:xfrm>
            <a:off x="7553739" y="4532243"/>
            <a:ext cx="4299933" cy="1200329"/>
          </a:xfrm>
          <a:prstGeom prst="rect">
            <a:avLst/>
          </a:prstGeom>
          <a:noFill/>
        </p:spPr>
        <p:txBody>
          <a:bodyPr wrap="square" rtlCol="0">
            <a:spAutoFit/>
          </a:bodyPr>
          <a:lstStyle/>
          <a:p>
            <a:r>
              <a:rPr lang="en-US" sz="2400" dirty="0">
                <a:ln w="0"/>
                <a:effectLst>
                  <a:outerShdw blurRad="38100" dist="19050" dir="2700000" algn="tl" rotWithShape="0">
                    <a:schemeClr val="dk1">
                      <a:alpha val="40000"/>
                    </a:schemeClr>
                  </a:outerShdw>
                </a:effectLst>
              </a:rPr>
              <a:t>ABHISHEK GUATAM</a:t>
            </a:r>
          </a:p>
          <a:p>
            <a:r>
              <a:rPr lang="en-US" sz="2400" dirty="0">
                <a:ln w="0"/>
                <a:effectLst>
                  <a:outerShdw blurRad="38100" dist="19050" dir="2700000" algn="tl" rotWithShape="0">
                    <a:schemeClr val="dk1">
                      <a:alpha val="40000"/>
                    </a:schemeClr>
                  </a:outerShdw>
                </a:effectLst>
              </a:rPr>
              <a:t>abhishek240196@outlook.com</a:t>
            </a:r>
          </a:p>
          <a:p>
            <a:r>
              <a:rPr lang="en-US" sz="2400" dirty="0">
                <a:ln w="0"/>
                <a:effectLst>
                  <a:outerShdw blurRad="38100" dist="19050" dir="2700000" algn="tl" rotWithShape="0">
                    <a:schemeClr val="dk1">
                      <a:alpha val="40000"/>
                    </a:schemeClr>
                  </a:outerShdw>
                </a:effectLst>
              </a:rPr>
              <a:t>+91 8750810005</a:t>
            </a:r>
          </a:p>
        </p:txBody>
      </p:sp>
    </p:spTree>
    <p:extLst>
      <p:ext uri="{BB962C8B-B14F-4D97-AF65-F5344CB8AC3E}">
        <p14:creationId xmlns:p14="http://schemas.microsoft.com/office/powerpoint/2010/main" val="29340280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1"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circle(in)">
                                      <p:cBhvr>
                                        <p:cTn id="2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P spid="4"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7606"/>
          <a:stretch/>
        </p:blipFill>
        <p:spPr>
          <a:xfrm>
            <a:off x="477492" y="159027"/>
            <a:ext cx="9421881" cy="6095999"/>
          </a:xfrm>
          <a:prstGeom prst="rect">
            <a:avLst/>
          </a:prstGeom>
        </p:spPr>
      </p:pic>
    </p:spTree>
    <p:extLst>
      <p:ext uri="{BB962C8B-B14F-4D97-AF65-F5344CB8AC3E}">
        <p14:creationId xmlns:p14="http://schemas.microsoft.com/office/powerpoint/2010/main" val="3966825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9086" y="185530"/>
            <a:ext cx="11857383" cy="6546574"/>
          </a:xfrm>
          <a:prstGeom prst="rect">
            <a:avLst/>
          </a:prstGeom>
        </p:spPr>
      </p:pic>
    </p:spTree>
    <p:extLst>
      <p:ext uri="{BB962C8B-B14F-4D97-AF65-F5344CB8AC3E}">
        <p14:creationId xmlns:p14="http://schemas.microsoft.com/office/powerpoint/2010/main" val="2158982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2000" r="-3000" b="-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0901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4000" t="-2000" r="-4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5631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5000" t="-9000" r="-6000" b="-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8893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4000" t="-2000" r="-4000" b="-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8817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4000" t="-3000" r="-4000" b="-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87567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3000" r="-3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9648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3000" r="-3000" b="-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6435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3000" r="-3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7811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02699" y="441644"/>
            <a:ext cx="6677405" cy="923330"/>
          </a:xfrm>
          <a:prstGeom prst="rect">
            <a:avLst/>
          </a:prstGeom>
          <a:noFill/>
        </p:spPr>
        <p:txBody>
          <a:bodyPr wrap="non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Cyber Physical System</a:t>
            </a:r>
          </a:p>
        </p:txBody>
      </p:sp>
      <p:sp>
        <p:nvSpPr>
          <p:cNvPr id="3" name="TextBox 2"/>
          <p:cNvSpPr txBox="1"/>
          <p:nvPr/>
        </p:nvSpPr>
        <p:spPr>
          <a:xfrm>
            <a:off x="1046922" y="2025904"/>
            <a:ext cx="8799443" cy="584775"/>
          </a:xfrm>
          <a:prstGeom prst="rect">
            <a:avLst/>
          </a:prstGeom>
          <a:noFill/>
        </p:spPr>
        <p:txBody>
          <a:bodyPr wrap="square" rtlCol="0">
            <a:spAutoFit/>
          </a:bodyPr>
          <a:lstStyle/>
          <a:p>
            <a:r>
              <a:rPr lang="en-US" sz="3200" b="1" dirty="0">
                <a:ln w="22225">
                  <a:solidFill>
                    <a:schemeClr val="accent2"/>
                  </a:solidFill>
                  <a:prstDash val="solid"/>
                </a:ln>
                <a:solidFill>
                  <a:schemeClr val="accent2">
                    <a:lumMod val="40000"/>
                    <a:lumOff val="60000"/>
                  </a:schemeClr>
                </a:solidFill>
              </a:rPr>
              <a:t>NEW GENERATION</a:t>
            </a:r>
            <a:endParaRPr lang="en-US" dirty="0">
              <a:solidFill>
                <a:schemeClr val="accent4">
                  <a:lumMod val="75000"/>
                </a:schemeClr>
              </a:solidFill>
            </a:endParaRPr>
          </a:p>
        </p:txBody>
      </p:sp>
      <p:sp>
        <p:nvSpPr>
          <p:cNvPr id="4" name="TextBox 3"/>
          <p:cNvSpPr txBox="1"/>
          <p:nvPr/>
        </p:nvSpPr>
        <p:spPr>
          <a:xfrm>
            <a:off x="1046921" y="2610679"/>
            <a:ext cx="10165029" cy="3785652"/>
          </a:xfrm>
          <a:prstGeom prst="rect">
            <a:avLst/>
          </a:prstGeom>
          <a:noFill/>
        </p:spPr>
        <p:txBody>
          <a:bodyPr wrap="square" rtlCol="0">
            <a:spAutoFit/>
          </a:bodyPr>
          <a:lstStyle/>
          <a:p>
            <a:r>
              <a:rPr lang="en-US" sz="3200" b="1" dirty="0">
                <a:ln w="22225">
                  <a:solidFill>
                    <a:schemeClr val="accent2"/>
                  </a:solidFill>
                  <a:prstDash val="solid"/>
                </a:ln>
                <a:solidFill>
                  <a:schemeClr val="accent2">
                    <a:lumMod val="40000"/>
                    <a:lumOff val="60000"/>
                  </a:schemeClr>
                </a:solidFill>
              </a:rPr>
              <a:t>OF SYSTEM WITH</a:t>
            </a:r>
          </a:p>
          <a:p>
            <a:r>
              <a:rPr lang="en-US" sz="3200" b="1" dirty="0">
                <a:ln w="22225">
                  <a:solidFill>
                    <a:schemeClr val="accent2"/>
                  </a:solidFill>
                  <a:prstDash val="solid"/>
                </a:ln>
                <a:solidFill>
                  <a:schemeClr val="accent2">
                    <a:lumMod val="40000"/>
                    <a:lumOff val="60000"/>
                  </a:schemeClr>
                </a:solidFill>
              </a:rPr>
              <a:t>INTEGERATED</a:t>
            </a:r>
          </a:p>
          <a:p>
            <a:r>
              <a:rPr lang="en-US" sz="4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COMPUTATIONAL AND PHYCIAL</a:t>
            </a:r>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a:t>
            </a:r>
            <a:r>
              <a:rPr lang="en-US" sz="3200" b="1" dirty="0">
                <a:ln w="22225">
                  <a:solidFill>
                    <a:schemeClr val="accent2"/>
                  </a:solidFill>
                  <a:prstDash val="solid"/>
                </a:ln>
                <a:solidFill>
                  <a:schemeClr val="accent2">
                    <a:lumMod val="40000"/>
                    <a:lumOff val="60000"/>
                  </a:schemeClr>
                </a:solidFill>
              </a:rPr>
              <a:t>CAPABILITIES THAT CAN</a:t>
            </a:r>
          </a:p>
          <a:p>
            <a:r>
              <a:rPr lang="en-US" sz="3200" b="1" dirty="0">
                <a:ln w="22225">
                  <a:solidFill>
                    <a:schemeClr val="accent2"/>
                  </a:solidFill>
                  <a:prstDash val="solid"/>
                </a:ln>
                <a:solidFill>
                  <a:schemeClr val="accent2">
                    <a:lumMod val="40000"/>
                    <a:lumOff val="60000"/>
                  </a:schemeClr>
                </a:solidFill>
              </a:rPr>
              <a:t>INTERACT</a:t>
            </a:r>
          </a:p>
          <a:p>
            <a:r>
              <a:rPr lang="en-US" sz="3200" b="1" dirty="0">
                <a:ln w="22225">
                  <a:solidFill>
                    <a:schemeClr val="accent2"/>
                  </a:solidFill>
                  <a:prstDash val="solid"/>
                </a:ln>
                <a:solidFill>
                  <a:schemeClr val="accent2">
                    <a:lumMod val="40000"/>
                    <a:lumOff val="60000"/>
                  </a:schemeClr>
                </a:solidFill>
              </a:rPr>
              <a:t>WITH HUMANS THROUGH</a:t>
            </a:r>
          </a:p>
          <a:p>
            <a:r>
              <a:rPr lang="en-US" sz="3200" b="1" dirty="0">
                <a:ln w="22225">
                  <a:solidFill>
                    <a:schemeClr val="accent2"/>
                  </a:solidFill>
                  <a:prstDash val="solid"/>
                </a:ln>
                <a:solidFill>
                  <a:schemeClr val="accent2">
                    <a:lumMod val="40000"/>
                    <a:lumOff val="60000"/>
                  </a:schemeClr>
                </a:solidFill>
              </a:rPr>
              <a:t>NEW MODULARITIES</a:t>
            </a:r>
          </a:p>
        </p:txBody>
      </p:sp>
    </p:spTree>
    <p:extLst>
      <p:ext uri="{BB962C8B-B14F-4D97-AF65-F5344CB8AC3E}">
        <p14:creationId xmlns:p14="http://schemas.microsoft.com/office/powerpoint/2010/main" val="9134834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4000" r="-3000" b="-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2528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18521" y="83681"/>
            <a:ext cx="2623346" cy="1015663"/>
          </a:xfrm>
          <a:prstGeom prst="rect">
            <a:avLst/>
          </a:prstGeom>
          <a:noFill/>
        </p:spPr>
        <p:txBody>
          <a:bodyPr wrap="none" lIns="91440" tIns="45720" rIns="91440" bIns="45720">
            <a:spAutoFit/>
          </a:bodyPr>
          <a:lstStyle/>
          <a:p>
            <a:pPr algn="ctr"/>
            <a:r>
              <a:rPr lang="en-U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GOALS</a:t>
            </a:r>
          </a:p>
        </p:txBody>
      </p:sp>
      <p:sp>
        <p:nvSpPr>
          <p:cNvPr id="4" name="Rectangle 3"/>
          <p:cNvSpPr/>
          <p:nvPr/>
        </p:nvSpPr>
        <p:spPr>
          <a:xfrm>
            <a:off x="0" y="963287"/>
            <a:ext cx="9558369" cy="769441"/>
          </a:xfrm>
          <a:prstGeom prst="rect">
            <a:avLst/>
          </a:prstGeom>
          <a:noFill/>
        </p:spPr>
        <p:txBody>
          <a:bodyPr wrap="squar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Intelligent :</a:t>
            </a:r>
            <a:r>
              <a:rPr lang="en-US" sz="2400" dirty="0">
                <a:ln w="0"/>
                <a:effectLst>
                  <a:outerShdw blurRad="38100" dist="19050" dir="2700000" algn="tl" rotWithShape="0">
                    <a:schemeClr val="dk1">
                      <a:alpha val="40000"/>
                    </a:schemeClr>
                  </a:outerShdw>
                </a:effectLst>
              </a:rPr>
              <a:t>A</a:t>
            </a:r>
            <a:r>
              <a:rPr lang="en-US" sz="2400" b="0" cap="none" spc="0" dirty="0">
                <a:ln w="0"/>
                <a:solidFill>
                  <a:schemeClr val="tx1"/>
                </a:solidFill>
                <a:effectLst>
                  <a:outerShdw blurRad="38100" dist="19050" dir="2700000" algn="tl" rotWithShape="0">
                    <a:schemeClr val="dk1">
                      <a:alpha val="40000"/>
                    </a:schemeClr>
                  </a:outerShdw>
                </a:effectLst>
              </a:rPr>
              <a:t>bility to respond intelligently to problems.</a:t>
            </a:r>
          </a:p>
        </p:txBody>
      </p:sp>
      <p:sp>
        <p:nvSpPr>
          <p:cNvPr id="5" name="Rectangle 4"/>
          <p:cNvSpPr/>
          <p:nvPr/>
        </p:nvSpPr>
        <p:spPr>
          <a:xfrm>
            <a:off x="778730" y="1699000"/>
            <a:ext cx="8000908" cy="769441"/>
          </a:xfrm>
          <a:prstGeom prst="rect">
            <a:avLst/>
          </a:prstGeom>
          <a:noFill/>
        </p:spPr>
        <p:txBody>
          <a:bodyPr wrap="none" lIns="91440" tIns="45720" rIns="91440" bIns="45720">
            <a:spAutoFit/>
          </a:bodyPr>
          <a:lstStyle/>
          <a:p>
            <a:pPr algn="ctr"/>
            <a:r>
              <a:rPr lang="en-US" sz="4400" dirty="0">
                <a:ln w="0"/>
                <a:effectLst>
                  <a:outerShdw blurRad="38100" dist="19050" dir="2700000" algn="tl" rotWithShape="0">
                    <a:schemeClr val="dk1">
                      <a:alpha val="40000"/>
                    </a:schemeClr>
                  </a:outerShdw>
                </a:effectLst>
              </a:rPr>
              <a:t>Efficient : </a:t>
            </a:r>
            <a:r>
              <a:rPr lang="en-US" sz="2400" dirty="0">
                <a:ln w="0"/>
                <a:effectLst>
                  <a:outerShdw blurRad="38100" dist="19050" dir="2700000" algn="tl" rotWithShape="0">
                    <a:schemeClr val="dk1">
                      <a:alpha val="40000"/>
                    </a:schemeClr>
                  </a:outerShdw>
                </a:effectLst>
              </a:rPr>
              <a:t>Capable of meeting demands of consumers</a:t>
            </a:r>
          </a:p>
        </p:txBody>
      </p:sp>
      <p:sp>
        <p:nvSpPr>
          <p:cNvPr id="6" name="Rectangle 5"/>
          <p:cNvSpPr/>
          <p:nvPr/>
        </p:nvSpPr>
        <p:spPr>
          <a:xfrm>
            <a:off x="690564" y="2298656"/>
            <a:ext cx="8089074" cy="769441"/>
          </a:xfrm>
          <a:prstGeom prst="rect">
            <a:avLst/>
          </a:prstGeom>
        </p:spPr>
        <p:txBody>
          <a:bodyPr wrap="none">
            <a:spAutoFit/>
          </a:bodyPr>
          <a:lstStyle/>
          <a:p>
            <a:pPr algn="ctr"/>
            <a:r>
              <a:rPr lang="en-US" sz="4400" dirty="0">
                <a:ln w="0"/>
                <a:effectLst>
                  <a:outerShdw blurRad="38100" dist="19050" dir="2700000" algn="tl" rotWithShape="0">
                    <a:schemeClr val="dk1">
                      <a:alpha val="40000"/>
                    </a:schemeClr>
                  </a:outerShdw>
                </a:effectLst>
              </a:rPr>
              <a:t>Green: </a:t>
            </a:r>
            <a:r>
              <a:rPr lang="en-US" sz="2400" dirty="0">
                <a:ln w="0"/>
                <a:effectLst>
                  <a:outerShdw blurRad="38100" dist="19050" dir="2700000" algn="tl" rotWithShape="0">
                    <a:schemeClr val="dk1">
                      <a:alpha val="40000"/>
                    </a:schemeClr>
                  </a:outerShdw>
                </a:effectLst>
              </a:rPr>
              <a:t>must work in favor of improving the environment</a:t>
            </a:r>
          </a:p>
        </p:txBody>
      </p:sp>
      <p:sp>
        <p:nvSpPr>
          <p:cNvPr id="8" name="Rectangle 7"/>
          <p:cNvSpPr/>
          <p:nvPr/>
        </p:nvSpPr>
        <p:spPr>
          <a:xfrm>
            <a:off x="0" y="4384281"/>
            <a:ext cx="11164659" cy="1138773"/>
          </a:xfrm>
          <a:prstGeom prst="rect">
            <a:avLst/>
          </a:prstGeom>
        </p:spPr>
        <p:txBody>
          <a:bodyPr wrap="square">
            <a:spAutoFit/>
          </a:bodyPr>
          <a:lstStyle/>
          <a:p>
            <a:pPr algn="r"/>
            <a:r>
              <a:rPr lang="en-US" sz="4400" dirty="0">
                <a:ln w="0"/>
                <a:effectLst>
                  <a:outerShdw blurRad="38100" dist="19050" dir="2700000" algn="tl" rotWithShape="0">
                    <a:schemeClr val="dk1">
                      <a:alpha val="40000"/>
                    </a:schemeClr>
                  </a:outerShdw>
                </a:effectLst>
              </a:rPr>
              <a:t>Accommodating</a:t>
            </a:r>
            <a:r>
              <a:rPr lang="en-US" sz="2400" dirty="0">
                <a:ln w="0"/>
                <a:effectLst>
                  <a:outerShdw blurRad="38100" dist="19050" dir="2700000" algn="tl" rotWithShape="0">
                    <a:schemeClr val="dk1">
                      <a:alpha val="40000"/>
                    </a:schemeClr>
                  </a:outerShdw>
                </a:effectLst>
              </a:rPr>
              <a:t>: must be accepting of all forms of energy          production and distribution</a:t>
            </a:r>
          </a:p>
        </p:txBody>
      </p:sp>
      <p:sp>
        <p:nvSpPr>
          <p:cNvPr id="9" name="Rectangle 8"/>
          <p:cNvSpPr/>
          <p:nvPr/>
        </p:nvSpPr>
        <p:spPr>
          <a:xfrm>
            <a:off x="42742" y="2853162"/>
            <a:ext cx="11390710" cy="769441"/>
          </a:xfrm>
          <a:prstGeom prst="rect">
            <a:avLst/>
          </a:prstGeom>
        </p:spPr>
        <p:txBody>
          <a:bodyPr wrap="square">
            <a:spAutoFit/>
          </a:bodyPr>
          <a:lstStyle/>
          <a:p>
            <a:pPr algn="ctr"/>
            <a:r>
              <a:rPr lang="en-US" sz="4400" dirty="0">
                <a:ln w="0"/>
                <a:effectLst>
                  <a:outerShdw blurRad="38100" dist="19050" dir="2700000" algn="tl" rotWithShape="0">
                    <a:schemeClr val="dk1">
                      <a:alpha val="40000"/>
                    </a:schemeClr>
                  </a:outerShdw>
                </a:effectLst>
              </a:rPr>
              <a:t>Motivating : </a:t>
            </a:r>
            <a:r>
              <a:rPr lang="en-US" sz="2000" dirty="0">
                <a:ln w="0"/>
                <a:effectLst>
                  <a:outerShdw blurRad="38100" dist="19050" dir="2700000" algn="tl" rotWithShape="0">
                    <a:schemeClr val="dk1">
                      <a:alpha val="40000"/>
                    </a:schemeClr>
                  </a:outerShdw>
                </a:effectLst>
              </a:rPr>
              <a:t>allows two way communications between consumer and utility</a:t>
            </a:r>
            <a:endParaRPr lang="en-US" sz="2400" dirty="0">
              <a:ln w="0"/>
              <a:effectLst>
                <a:outerShdw blurRad="38100" dist="19050" dir="2700000" algn="tl" rotWithShape="0">
                  <a:schemeClr val="dk1">
                    <a:alpha val="40000"/>
                  </a:schemeClr>
                </a:outerShdw>
              </a:effectLst>
            </a:endParaRPr>
          </a:p>
        </p:txBody>
      </p:sp>
      <p:sp>
        <p:nvSpPr>
          <p:cNvPr id="10" name="Rectangle 9"/>
          <p:cNvSpPr/>
          <p:nvPr/>
        </p:nvSpPr>
        <p:spPr>
          <a:xfrm>
            <a:off x="20231" y="3512210"/>
            <a:ext cx="12290544" cy="1138773"/>
          </a:xfrm>
          <a:prstGeom prst="rect">
            <a:avLst/>
          </a:prstGeom>
        </p:spPr>
        <p:txBody>
          <a:bodyPr wrap="none">
            <a:spAutoFit/>
          </a:bodyPr>
          <a:lstStyle/>
          <a:p>
            <a:pPr algn="ctr"/>
            <a:r>
              <a:rPr lang="en-US" sz="4400" dirty="0">
                <a:ln w="0"/>
                <a:effectLst>
                  <a:outerShdw blurRad="38100" dist="19050" dir="2700000" algn="tl" rotWithShape="0">
                    <a:schemeClr val="dk1">
                      <a:alpha val="40000"/>
                    </a:schemeClr>
                  </a:outerShdw>
                </a:effectLst>
              </a:rPr>
              <a:t>Opportunistic :</a:t>
            </a:r>
            <a:r>
              <a:rPr lang="en-US" sz="2400" dirty="0">
                <a:ln w="0"/>
                <a:effectLst>
                  <a:outerShdw blurRad="38100" dist="19050" dir="2700000" algn="tl" rotWithShape="0">
                    <a:schemeClr val="dk1">
                      <a:alpha val="40000"/>
                    </a:schemeClr>
                  </a:outerShdw>
                </a:effectLst>
              </a:rPr>
              <a:t> an opening of new opportunities and markets for new</a:t>
            </a:r>
          </a:p>
          <a:p>
            <a:r>
              <a:rPr lang="en-US" sz="2400" dirty="0">
                <a:ln w="0"/>
                <a:effectLst>
                  <a:outerShdw blurRad="38100" dist="19050" dir="2700000" algn="tl" rotWithShape="0">
                    <a:schemeClr val="dk1">
                      <a:alpha val="40000"/>
                    </a:schemeClr>
                  </a:outerShdw>
                </a:effectLst>
              </a:rPr>
              <a:t>                                                 innovations. </a:t>
            </a:r>
          </a:p>
        </p:txBody>
      </p:sp>
      <p:sp>
        <p:nvSpPr>
          <p:cNvPr id="11" name="Rectangle 10"/>
          <p:cNvSpPr/>
          <p:nvPr/>
        </p:nvSpPr>
        <p:spPr>
          <a:xfrm>
            <a:off x="42742" y="5256352"/>
            <a:ext cx="10179582" cy="1138773"/>
          </a:xfrm>
          <a:prstGeom prst="rect">
            <a:avLst/>
          </a:prstGeom>
        </p:spPr>
        <p:txBody>
          <a:bodyPr wrap="none">
            <a:spAutoFit/>
          </a:bodyPr>
          <a:lstStyle/>
          <a:p>
            <a:r>
              <a:rPr lang="en-US" sz="4400" dirty="0"/>
              <a:t>Resilient :</a:t>
            </a:r>
            <a:r>
              <a:rPr lang="en-US" sz="2400" dirty="0"/>
              <a:t> serves as a firewall to attacks and natural disasters as system</a:t>
            </a:r>
          </a:p>
          <a:p>
            <a:r>
              <a:rPr lang="en-US" sz="2400" dirty="0"/>
              <a:t> becomes decentralized and reinforced with smart grid security protocols</a:t>
            </a:r>
          </a:p>
        </p:txBody>
      </p:sp>
    </p:spTree>
    <p:extLst>
      <p:ext uri="{BB962C8B-B14F-4D97-AF65-F5344CB8AC3E}">
        <p14:creationId xmlns:p14="http://schemas.microsoft.com/office/powerpoint/2010/main" val="985150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3000" r="-3000" b="-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78049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000" t="-3000" r="-3000" b="-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0161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2367" y="761999"/>
            <a:ext cx="11224088" cy="1905000"/>
          </a:xfrm>
        </p:spPr>
        <p:txBody>
          <a:bodyPr>
            <a:noAutofit/>
          </a:bodyPr>
          <a:lstStyle/>
          <a:p>
            <a:pPr algn="ctr"/>
            <a:r>
              <a:rPr lang="en-US" sz="14900" dirty="0"/>
              <a:t>Thank you</a:t>
            </a:r>
          </a:p>
        </p:txBody>
      </p:sp>
      <p:sp>
        <p:nvSpPr>
          <p:cNvPr id="3" name="Content Placeholder 2"/>
          <p:cNvSpPr>
            <a:spLocks noGrp="1"/>
          </p:cNvSpPr>
          <p:nvPr>
            <p:ph idx="1"/>
          </p:nvPr>
        </p:nvSpPr>
        <p:spPr/>
        <p:txBody>
          <a:bodyPr/>
          <a:lstStyle/>
          <a:p>
            <a:r>
              <a:rPr lang="en-US" dirty="0"/>
              <a:t>   </a:t>
            </a:r>
          </a:p>
        </p:txBody>
      </p:sp>
      <p:sp>
        <p:nvSpPr>
          <p:cNvPr id="4" name="TextBox 3"/>
          <p:cNvSpPr txBox="1"/>
          <p:nvPr/>
        </p:nvSpPr>
        <p:spPr>
          <a:xfrm>
            <a:off x="2035881" y="3115827"/>
            <a:ext cx="8117059" cy="1107996"/>
          </a:xfrm>
          <a:prstGeom prst="rect">
            <a:avLst/>
          </a:prstGeom>
          <a:noFill/>
        </p:spPr>
        <p:txBody>
          <a:bodyPr wrap="square" rtlCol="0">
            <a:spAutoFit/>
          </a:bodyPr>
          <a:lstStyle/>
          <a:p>
            <a:pPr algn="ctr"/>
            <a:r>
              <a:rPr lang="en-US" sz="6600" dirty="0">
                <a:ln w="0"/>
                <a:effectLst>
                  <a:outerShdw blurRad="38100" dist="19050" dir="2700000" algn="tl" rotWithShape="0">
                    <a:schemeClr val="dk1">
                      <a:alpha val="40000"/>
                    </a:schemeClr>
                  </a:outerShdw>
                </a:effectLst>
              </a:rPr>
              <a:t>ANY QUESTION?</a:t>
            </a:r>
            <a:endParaRPr lang="en-US" sz="2800" dirty="0"/>
          </a:p>
        </p:txBody>
      </p:sp>
    </p:spTree>
    <p:extLst>
      <p:ext uri="{BB962C8B-B14F-4D97-AF65-F5344CB8AC3E}">
        <p14:creationId xmlns:p14="http://schemas.microsoft.com/office/powerpoint/2010/main" val="1312274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0165" y="2209857"/>
            <a:ext cx="11507373" cy="2062103"/>
          </a:xfrm>
          <a:prstGeom prst="rect">
            <a:avLst/>
          </a:prstGeom>
        </p:spPr>
        <p:txBody>
          <a:bodyPr wrap="square">
            <a:spAutoFit/>
          </a:bodyPr>
          <a:lstStyle/>
          <a:p>
            <a:r>
              <a:rPr lang="en-US" sz="3200" dirty="0"/>
              <a:t> The ability to interact with and expand the capabilities of physical world through computation, communication and control is the key enabler for future technology developments !</a:t>
            </a:r>
          </a:p>
        </p:txBody>
      </p:sp>
    </p:spTree>
    <p:extLst>
      <p:ext uri="{BB962C8B-B14F-4D97-AF65-F5344CB8AC3E}">
        <p14:creationId xmlns:p14="http://schemas.microsoft.com/office/powerpoint/2010/main" val="1221098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77077" y="0"/>
            <a:ext cx="11237843" cy="6826112"/>
          </a:xfrm>
          <a:prstGeom prst="rect">
            <a:avLst/>
          </a:prstGeom>
        </p:spPr>
      </p:pic>
    </p:spTree>
    <p:extLst>
      <p:ext uri="{BB962C8B-B14F-4D97-AF65-F5344CB8AC3E}">
        <p14:creationId xmlns:p14="http://schemas.microsoft.com/office/powerpoint/2010/main" val="3987643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9601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3000" b="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0666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1428" y="3106601"/>
            <a:ext cx="10944665" cy="1569660"/>
          </a:xfrm>
          <a:prstGeom prst="rect">
            <a:avLst/>
          </a:prstGeom>
        </p:spPr>
        <p:txBody>
          <a:bodyPr wrap="square">
            <a:spAutoFit/>
          </a:bodyPr>
          <a:lstStyle/>
          <a:p>
            <a:r>
              <a:rPr lang="en-US" sz="2400" dirty="0"/>
              <a:t>Smart grid is define as a modernized electrical grid that uses information and communication technology to collect and act on information to provide an automated, reliable, efficient and cost effective way to produce and distribute electricity. </a:t>
            </a:r>
          </a:p>
        </p:txBody>
      </p:sp>
      <p:sp>
        <p:nvSpPr>
          <p:cNvPr id="3" name="Rectangle 2"/>
          <p:cNvSpPr/>
          <p:nvPr/>
        </p:nvSpPr>
        <p:spPr>
          <a:xfrm>
            <a:off x="237352" y="186010"/>
            <a:ext cx="760015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Solution: SMART GRIDS</a:t>
            </a:r>
          </a:p>
        </p:txBody>
      </p:sp>
    </p:spTree>
    <p:extLst>
      <p:ext uri="{BB962C8B-B14F-4D97-AF65-F5344CB8AC3E}">
        <p14:creationId xmlns:p14="http://schemas.microsoft.com/office/powerpoint/2010/main" val="3244439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5082" y="1929074"/>
            <a:ext cx="11802794" cy="4524315"/>
          </a:xfrm>
          <a:prstGeom prst="rect">
            <a:avLst/>
          </a:prstGeom>
        </p:spPr>
        <p:txBody>
          <a:bodyPr wrap="square">
            <a:spAutoFit/>
          </a:bodyPr>
          <a:lstStyle/>
          <a:p>
            <a:r>
              <a:rPr lang="en-US" sz="2400" dirty="0"/>
              <a:t>Older electric grids were design to meet the requirement of power systems centuries ago!</a:t>
            </a:r>
          </a:p>
          <a:p>
            <a:endParaRPr lang="en-US" sz="2400" dirty="0"/>
          </a:p>
          <a:p>
            <a:endParaRPr lang="en-US" sz="2400" dirty="0"/>
          </a:p>
          <a:p>
            <a:r>
              <a:rPr lang="en-US" sz="2400" dirty="0"/>
              <a:t>however with today’s demands and requirements for both present and future planning, the capability of older electric grids has become limited. In order to meet the demands and requirements the idea of combining power systems with networking to provide a much more intelligent system has been one of the main goals within the area of energy. </a:t>
            </a:r>
          </a:p>
          <a:p>
            <a:endParaRPr lang="en-US" sz="2400" dirty="0"/>
          </a:p>
          <a:p>
            <a:endParaRPr lang="en-US" sz="2400" dirty="0"/>
          </a:p>
          <a:p>
            <a:r>
              <a:rPr lang="en-US" sz="2400" dirty="0"/>
              <a:t> </a:t>
            </a:r>
          </a:p>
        </p:txBody>
      </p:sp>
      <p:sp>
        <p:nvSpPr>
          <p:cNvPr id="3" name="Rectangle 2"/>
          <p:cNvSpPr/>
          <p:nvPr/>
        </p:nvSpPr>
        <p:spPr>
          <a:xfrm>
            <a:off x="3519836" y="181932"/>
            <a:ext cx="521328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INTRODUCTION</a:t>
            </a:r>
          </a:p>
        </p:txBody>
      </p:sp>
    </p:spTree>
    <p:extLst>
      <p:ext uri="{BB962C8B-B14F-4D97-AF65-F5344CB8AC3E}">
        <p14:creationId xmlns:p14="http://schemas.microsoft.com/office/powerpoint/2010/main" val="1680117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37750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_rels/theme4.xml.rels><?xml version="1.0" encoding="UTF-8" standalone="yes"?>
<Relationships xmlns="http://schemas.openxmlformats.org/package/2006/relationships"><Relationship Id="rId1" Type="http://schemas.openxmlformats.org/officeDocument/2006/relationships/image" Target="../media/image2.jpeg"/></Relationships>
</file>

<file path=ppt/theme/_rels/theme5.xml.rels><?xml version="1.0" encoding="UTF-8" standalone="yes"?>
<Relationships xmlns="http://schemas.openxmlformats.org/package/2006/relationships"><Relationship Id="rId1" Type="http://schemas.openxmlformats.org/officeDocument/2006/relationships/image" Target="../media/image11.jpeg"/></Relationships>
</file>

<file path=ppt/theme/theme1.xml><?xml version="1.0" encoding="utf-8"?>
<a:theme xmlns:a="http://schemas.openxmlformats.org/drawingml/2006/main" name="Banded">
  <a:themeElements>
    <a:clrScheme name="Banded">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3.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4.xml><?xml version="1.0" encoding="utf-8"?>
<a:theme xmlns:a="http://schemas.openxmlformats.org/drawingml/2006/main" name="1_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5.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TM03090430[[fn=Banded]]</Template>
  <TotalTime>123</TotalTime>
  <Words>284</Words>
  <Application>Microsoft Office PowerPoint</Application>
  <PresentationFormat>Widescreen</PresentationFormat>
  <Paragraphs>37</Paragraphs>
  <Slides>24</Slides>
  <Notes>0</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24</vt:i4>
      </vt:variant>
    </vt:vector>
  </HeadingPairs>
  <TitlesOfParts>
    <vt:vector size="34" baseType="lpstr">
      <vt:lpstr>Arial</vt:lpstr>
      <vt:lpstr>Century Gothic</vt:lpstr>
      <vt:lpstr>Corbel</vt:lpstr>
      <vt:lpstr>Wingdings</vt:lpstr>
      <vt:lpstr>Wingdings 3</vt:lpstr>
      <vt:lpstr>Banded</vt:lpstr>
      <vt:lpstr>Slice</vt:lpstr>
      <vt:lpstr>Ion</vt:lpstr>
      <vt:lpstr>1_Ion</vt:lpstr>
      <vt:lpstr>Mesh</vt:lpstr>
      <vt:lpstr>Smart grids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grids</dc:title>
  <dc:creator>Abhishek gautam</dc:creator>
  <cp:lastModifiedBy>Abhishek gautam</cp:lastModifiedBy>
  <cp:revision>33</cp:revision>
  <dcterms:created xsi:type="dcterms:W3CDTF">2016-11-18T17:39:41Z</dcterms:created>
  <dcterms:modified xsi:type="dcterms:W3CDTF">2017-01-29T06:19:25Z</dcterms:modified>
</cp:coreProperties>
</file>

<file path=docProps/thumbnail.jpeg>
</file>